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</a:rPr>
              <a:t>Виды вооруженных конфликтов и правовой статус их участников</a:t>
            </a:r>
            <a:endParaRPr lang="ru-RU" sz="5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студентка П-31</a:t>
            </a:r>
          </a:p>
          <a:p>
            <a:r>
              <a:rPr lang="ru-RU" dirty="0" smtClean="0"/>
              <a:t>Можейко Виктория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1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Военные советник или специалист </a:t>
            </a:r>
            <a:r>
              <a:rPr lang="ru-RU" sz="2400" dirty="0"/>
              <a:t>– </a:t>
            </a:r>
            <a:r>
              <a:rPr lang="ru-RU" sz="2000" dirty="0"/>
              <a:t>военнослужащий одного государства, который в соответствии с международным договором направляется в другое государство для оказания помощи в создании вооруженных сил, подготовке военных кадров, обучении войск, обслуживании боевой техники и вооружения, а иногда и для помощи в организации и ведении боевых действий</a:t>
            </a:r>
            <a:r>
              <a:rPr lang="ru-RU" sz="2000" dirty="0" smtClean="0"/>
              <a:t>.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Парламентер </a:t>
            </a:r>
            <a:r>
              <a:rPr lang="ru-RU" dirty="0" smtClean="0"/>
              <a:t>– </a:t>
            </a:r>
            <a:r>
              <a:rPr lang="ru-RU" sz="2000" dirty="0" smtClean="0"/>
              <a:t>лицо, уполномоченное военным командованием на ведение переговоров с военным командованием неприятеля. Отличительный знак парламентера – белый флаг. Парламентер может быть принят противником или отослан обратно, но в любом случае ему должна быть обеспечена безопасность возвращения в расположение своих войск.( </a:t>
            </a:r>
            <a:r>
              <a:rPr lang="ru-RU" sz="2000" i="1" dirty="0" smtClean="0"/>
              <a:t>Нарушение неприкосновенности парламентера, их убийство являются видом военных преступлений</a:t>
            </a:r>
            <a:r>
              <a:rPr lang="ru-RU" sz="2000" dirty="0" smtClean="0"/>
              <a:t>).</a:t>
            </a:r>
            <a:endParaRPr lang="ru-RU" dirty="0" smtClean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Медицинский и духовный персонал. </a:t>
            </a:r>
            <a:r>
              <a:rPr lang="ru-RU" sz="2000" dirty="0" smtClean="0"/>
              <a:t>Эти лица не принимают непосредственного участия в боевых действиях ( хот медицинский персонал может иметь легкое оружие, предназначенное для самозащиты лиц, находящихся на их попечении). Данные лица должны носить на левой руке отличительный знак красного креста и красного полумесяца ( или красного льва и солнца). В случае попадания во власть противной стороны вышеперечисленные лица не считаются военнопленными.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86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692696"/>
            <a:ext cx="9144000" cy="172819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Виды вооруженных конфликтов</a:t>
            </a: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Вооруженный конфликт возникает в случае военных действий между государствами или продолжительного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ооруженного противостояния между правительственными войсками  организованными вооруженными группировками.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9252" y="4221088"/>
            <a:ext cx="3816424" cy="136815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Международный вооруженный конфликт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11321" y="3950746"/>
            <a:ext cx="4392488" cy="136815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Вооруженный конфликт немеждународного характера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475656" y="3212976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940152" y="2713678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4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-6424" y="332656"/>
            <a:ext cx="8928992" cy="252028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1.Международный вооруженный  конфликт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–вооруженное столкновение между вооруженными силами двух или более сторон, обладающих международной </a:t>
            </a:r>
            <a:r>
              <a:rPr lang="ru-RU" sz="2200" dirty="0" err="1" smtClean="0">
                <a:solidFill>
                  <a:schemeClr val="accent5">
                    <a:lumMod val="50000"/>
                  </a:schemeClr>
                </a:solidFill>
              </a:rPr>
              <a:t>правосубъектностью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, а именно:</a:t>
            </a:r>
          </a:p>
          <a:p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а) между суверенными государствами,</a:t>
            </a:r>
          </a:p>
          <a:p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б) национально-освободительным движением и метрополией,</a:t>
            </a:r>
          </a:p>
          <a:p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в) стороной, призванной восставшей ли воюющей,</a:t>
            </a:r>
          </a:p>
          <a:p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</a:rPr>
              <a:t>г) международной организацией.</a:t>
            </a:r>
            <a:endParaRPr lang="ru-RU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216" y="3717032"/>
            <a:ext cx="6687469" cy="259228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Международные вооруженные конфликты </a:t>
            </a:r>
            <a:r>
              <a:rPr lang="ru-RU" sz="2200" dirty="0" smtClean="0"/>
              <a:t>в зависимости от активности и характера действий противостоящих сторон в международном праве отражены 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в трех основных видах</a:t>
            </a:r>
            <a:r>
              <a:rPr lang="ru-RU" sz="2200" dirty="0" smtClean="0"/>
              <a:t>( ситуациях):</a:t>
            </a:r>
          </a:p>
          <a:p>
            <a:pPr marL="342900" indent="-342900">
              <a:buAutoNum type="arabicParenR"/>
            </a:pPr>
            <a:r>
              <a:rPr lang="ru-RU" sz="2200" dirty="0" smtClean="0"/>
              <a:t>Объявленная война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200" dirty="0" smtClean="0"/>
              <a:t>Применение силы агрессором, пользующимся подавляющим превосходством</a:t>
            </a:r>
          </a:p>
          <a:p>
            <a:pPr marL="342900" indent="-342900">
              <a:buAutoNum type="arabicParenR"/>
            </a:pPr>
            <a:r>
              <a:rPr lang="ru-RU" sz="2200" dirty="0"/>
              <a:t> </a:t>
            </a:r>
            <a:r>
              <a:rPr lang="ru-RU" sz="2200" dirty="0" smtClean="0"/>
              <a:t>«Вмешательство по приглашению»</a:t>
            </a:r>
            <a:endParaRPr lang="ru-RU" sz="2200" dirty="0"/>
          </a:p>
        </p:txBody>
      </p:sp>
      <p:pic>
        <p:nvPicPr>
          <p:cNvPr id="2050" name="Picture 2" descr="http://rusvesna.su/sites/default/files/styles/orign_wm/public/vsu_94.jpg?itok=98tBPzZ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41" y="2913709"/>
            <a:ext cx="2549058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wo.su/uploads/posts/2015-11/1447586230_0_new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83478"/>
            <a:ext cx="2381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1) Объявленная </a:t>
            </a:r>
            <a:r>
              <a:rPr lang="ru-RU" sz="3200" b="1" dirty="0">
                <a:solidFill>
                  <a:srgbClr val="C00000"/>
                </a:solidFill>
              </a:rPr>
              <a:t>война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981" y="1167632"/>
            <a:ext cx="675436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Военные действия между государствами не должны начинаться без предварительного  недвусмысленного предупреждения, которое должно иметь форму или мотивированного объявления войны, или форму ультиматума с условным объявлением войны( ст.1 Конвенции об открытии военных действий 1907г.).</a:t>
            </a:r>
            <a:endParaRPr lang="ru-RU" sz="22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6711427" y="897896"/>
            <a:ext cx="11009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12360" y="913076"/>
            <a:ext cx="0" cy="251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716016" y="3429000"/>
            <a:ext cx="30963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-1604" y="3645024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Правовые последствия: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Прекращение дипломатических и, как правило, консульских отношений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Конфискуется собственность враждебного государства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Вводится специальный режим для граждан воюющего государства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Прекращают действовать международные договоры мирного времени</a:t>
            </a:r>
          </a:p>
          <a:p>
            <a:pPr marL="342900" indent="-342900">
              <a:buAutoNum type="arabicPeriod"/>
            </a:pPr>
            <a:r>
              <a:rPr lang="ru-RU" sz="2200" b="1" dirty="0" smtClean="0"/>
              <a:t>Вступают в силу  международного гуманитарного права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9605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980728"/>
            <a:ext cx="5976664" cy="115212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Система держав-покровительниц, которыми  могут быть: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Не участвующие в конфликте государства, которые должны быть назначены и призваны воюющими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Международный Комитет Красного Креста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Другая беспристрастная организация     (субститут)</a:t>
            </a:r>
            <a:endParaRPr lang="ru-RU" sz="2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212976"/>
            <a:ext cx="9111417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2) Применение </a:t>
            </a:r>
            <a:r>
              <a:rPr lang="ru-RU" sz="2800" b="1" dirty="0">
                <a:solidFill>
                  <a:srgbClr val="C00000"/>
                </a:solidFill>
              </a:rPr>
              <a:t>силы агрессором, пользующимся подавляющим </a:t>
            </a:r>
            <a:r>
              <a:rPr lang="ru-RU" sz="2800" b="1" dirty="0" smtClean="0">
                <a:solidFill>
                  <a:srgbClr val="C00000"/>
                </a:solidFill>
              </a:rPr>
              <a:t>превосходством</a:t>
            </a:r>
          </a:p>
          <a:p>
            <a:pPr algn="ctr"/>
            <a:r>
              <a:rPr lang="ru-RU" sz="2200" b="1" dirty="0" smtClean="0"/>
              <a:t>Агрессор и жертва агрессии реально начинают вооруженную борьбу</a:t>
            </a:r>
          </a:p>
          <a:p>
            <a:pPr algn="ctr"/>
            <a:r>
              <a:rPr lang="ru-RU" sz="2200" b="1" dirty="0" smtClean="0"/>
              <a:t>(полная или частичная военная оккупация, даже если ей не оказывается вооруженного сопротивления)</a:t>
            </a:r>
          </a:p>
          <a:p>
            <a:pPr algn="ctr"/>
            <a:endParaRPr lang="ru-RU" sz="2200" b="1" dirty="0" smtClean="0"/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nterpolit.ru/_bl/7/861916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3039"/>
            <a:ext cx="3347864" cy="245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3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252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3) «Вмешательство </a:t>
            </a:r>
            <a:r>
              <a:rPr lang="ru-RU" sz="2800" b="1" dirty="0">
                <a:solidFill>
                  <a:srgbClr val="C00000"/>
                </a:solidFill>
              </a:rPr>
              <a:t>по приглашению</a:t>
            </a:r>
            <a:r>
              <a:rPr lang="ru-RU" sz="2800" b="1" dirty="0" smtClean="0">
                <a:solidFill>
                  <a:srgbClr val="C00000"/>
                </a:solidFill>
              </a:rPr>
              <a:t>» - </a:t>
            </a:r>
          </a:p>
          <a:p>
            <a:r>
              <a:rPr lang="ru-RU" sz="2800" dirty="0"/>
              <a:t>д</a:t>
            </a:r>
            <a:r>
              <a:rPr lang="ru-RU" sz="2800" dirty="0" smtClean="0"/>
              <a:t>ействия, которые могут быть или не быть признаны актом агрессии, а считаются ответом на приглашение, полученное от властей государства, в которое были направлены вооруженные силы.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982724"/>
            <a:ext cx="6094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Прекращение военных действий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826" y="3849187"/>
            <a:ext cx="38791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Перемирие </a:t>
            </a:r>
            <a:r>
              <a:rPr lang="ru-RU" sz="2000" dirty="0" smtClean="0"/>
              <a:t>– практическая реализация договоренности между воюющими странами о прекращении военных действий </a:t>
            </a: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4499992" y="3904863"/>
            <a:ext cx="410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Капитуляция</a:t>
            </a:r>
            <a:r>
              <a:rPr lang="ru-RU" sz="2000" dirty="0" smtClean="0"/>
              <a:t> – прекращение сопротивления вооруженных сил или их части одной из воюющих сторон</a:t>
            </a:r>
            <a:endParaRPr lang="ru-RU" sz="2000" dirty="0"/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2128385" y="3505944"/>
            <a:ext cx="1507511" cy="343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5" idx="0"/>
          </p:cNvCxnSpPr>
          <p:nvPr/>
        </p:nvCxnSpPr>
        <p:spPr>
          <a:xfrm>
            <a:off x="4739149" y="3505944"/>
            <a:ext cx="1813071" cy="398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3923928" y="3429000"/>
            <a:ext cx="288031" cy="2051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63354" y="5733255"/>
            <a:ext cx="4988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Заключение мирного договора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651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2. Вооруженный конфликт немеждународного характера –</a:t>
            </a:r>
            <a:r>
              <a:rPr lang="ru-RU" sz="2400" dirty="0" smtClean="0"/>
              <a:t>вооруженное столкновение, происходящее на территории одной страны между ее вооруженными силами и антиправительственными формированиями(или только между последними, при отсутствии практически активной рол правительственных сил), находящимися под ответственным командованием, контролирующим определенную территорию и обеспечивающим непрерывные и согласованные военные действия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http://cs625828.vk.me/v625828806/1d9ce/KzN94ga2EU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00078"/>
            <a:ext cx="4961012" cy="279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3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60648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II </a:t>
            </a:r>
            <a:r>
              <a:rPr lang="ru-RU" sz="2800" b="1" i="1" dirty="0"/>
              <a:t>П</a:t>
            </a:r>
            <a:r>
              <a:rPr lang="ru-RU" sz="2800" b="1" i="1" dirty="0" smtClean="0"/>
              <a:t>равовой статус участников вооруженных конфликтов</a:t>
            </a:r>
            <a:endParaRPr lang="ru-RU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1214755"/>
            <a:ext cx="9252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Комбатант</a:t>
            </a:r>
            <a:r>
              <a:rPr lang="ru-RU" sz="2000" dirty="0" smtClean="0"/>
              <a:t> – любое лицо( мужчина, женщина),  входящие в состав вооруженных сил и имеющие право принимать непосредственное участие в военных действиях.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Обязанности комбатанта: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u="sng" dirty="0"/>
              <a:t>о</a:t>
            </a:r>
            <a:r>
              <a:rPr lang="ru-RU" sz="2000" b="1" u="sng" dirty="0" smtClean="0"/>
              <a:t>тличать себя от гражданского </a:t>
            </a:r>
            <a:r>
              <a:rPr lang="ru-RU" sz="2000" b="1" u="sng" dirty="0" err="1" smtClean="0"/>
              <a:t>населения,</a:t>
            </a:r>
            <a:r>
              <a:rPr lang="ru-RU" sz="2000" b="1" dirty="0" err="1" smtClean="0"/>
              <a:t>в</a:t>
            </a:r>
            <a:r>
              <a:rPr lang="ru-RU" sz="2000" b="1" dirty="0" smtClean="0"/>
              <a:t> </a:t>
            </a:r>
            <a:r>
              <a:rPr lang="ru-RU" sz="2000" dirty="0" smtClean="0"/>
              <a:t>то время, когда  они участвуют в военных действиях или при подготовке к ним в целях усиления защиты гражданского населения( открытое ношение оружия, военная форма, боевое снаряжение камуфляжной раскраски.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u="sng" dirty="0"/>
              <a:t>с</a:t>
            </a:r>
            <a:r>
              <a:rPr lang="ru-RU" sz="2000" b="1" u="sng" dirty="0" smtClean="0"/>
              <a:t>облюдать</a:t>
            </a:r>
            <a:r>
              <a:rPr lang="ru-RU" sz="2000" dirty="0" smtClean="0"/>
              <a:t> при проведении военных действий </a:t>
            </a:r>
            <a:r>
              <a:rPr lang="ru-RU" sz="2000" b="1" dirty="0" smtClean="0"/>
              <a:t>б</a:t>
            </a:r>
            <a:r>
              <a:rPr lang="ru-RU" sz="2000" b="1" u="sng" dirty="0" smtClean="0"/>
              <a:t>аланс между требованиями гуманности и военной необходимости</a:t>
            </a:r>
          </a:p>
          <a:p>
            <a:endParaRPr lang="ru-RU" sz="2000" dirty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Военные шпионы(лазутчики) </a:t>
            </a:r>
            <a:r>
              <a:rPr lang="ru-RU" sz="2000" dirty="0" smtClean="0"/>
              <a:t>– лица, которые, действуя тайным образом или под ложным предлогом (не будучи одеты в форменную одежду своих вооруженных сил), собирают или стараются собрать сведения в зоне военных действий с намерением сообщить таковые стороне противника.</a:t>
            </a:r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588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060" y="-13856"/>
            <a:ext cx="916606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Военный разведчик </a:t>
            </a:r>
            <a:r>
              <a:rPr lang="ru-RU" dirty="0" smtClean="0"/>
              <a:t>– </a:t>
            </a:r>
            <a:r>
              <a:rPr lang="ru-RU" sz="2000" dirty="0" smtClean="0"/>
              <a:t>лицо, собирающее сведения в районе действия противника в форме своей армии, т.е. не скрывая своей принадлежности к вооруженным силам воюющего государства</a:t>
            </a:r>
            <a:r>
              <a:rPr lang="ru-RU" sz="2000" dirty="0" smtClean="0"/>
              <a:t>.(</a:t>
            </a:r>
            <a:r>
              <a:rPr lang="ru-RU" sz="2000" i="1" dirty="0" smtClean="0"/>
              <a:t>если попадет в руки противника, на него распространяется режим военного плена)</a:t>
            </a:r>
          </a:p>
          <a:p>
            <a:endParaRPr lang="ru-RU" dirty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Наемники</a:t>
            </a:r>
            <a:r>
              <a:rPr lang="ru-RU" sz="1600" dirty="0" smtClean="0"/>
              <a:t> </a:t>
            </a:r>
            <a:r>
              <a:rPr lang="ru-RU" dirty="0" smtClean="0"/>
              <a:t>– </a:t>
            </a:r>
            <a:r>
              <a:rPr lang="ru-RU" sz="2000" dirty="0" smtClean="0"/>
              <a:t>это солдаты (в общем понимания этого слова), которые рассматривают войну как профессию,  которой можно заниматься ради личной наживы</a:t>
            </a:r>
            <a:r>
              <a:rPr lang="ru-RU" sz="2000" dirty="0" smtClean="0"/>
              <a:t>.( </a:t>
            </a:r>
            <a:r>
              <a:rPr lang="ru-RU" sz="2000" i="1" dirty="0" err="1" smtClean="0"/>
              <a:t>Н</a:t>
            </a:r>
            <a:r>
              <a:rPr lang="ru-RU" sz="2000" i="1" dirty="0" err="1" smtClean="0"/>
              <a:t>аемничество</a:t>
            </a:r>
            <a:r>
              <a:rPr lang="ru-RU" sz="2000" i="1" dirty="0" smtClean="0"/>
              <a:t> представляет собой серьезную опасность, особенно для небольших развивающихся  государств. В 1989г. Ген. Ассамблея ООН приняла Конвенцию о запрещении вербовки, использования, финансирования и обучения наемников Конвенция признала </a:t>
            </a:r>
            <a:r>
              <a:rPr lang="ru-RU" sz="2000" i="1" dirty="0" err="1" smtClean="0"/>
              <a:t>наемничество</a:t>
            </a:r>
            <a:r>
              <a:rPr lang="ru-RU" sz="2000" i="1" dirty="0" smtClean="0"/>
              <a:t> серьезным преступлением, затрагивающим интересы всех государств, и обязала участников либо предавать виновных суду, либо выдавать</a:t>
            </a:r>
            <a:r>
              <a:rPr lang="ru-RU" sz="2000" dirty="0" smtClean="0"/>
              <a:t>)</a:t>
            </a:r>
          </a:p>
          <a:p>
            <a:endParaRPr lang="ru-RU" dirty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Доброволец </a:t>
            </a:r>
            <a:r>
              <a:rPr lang="ru-RU" dirty="0" smtClean="0"/>
              <a:t>– </a:t>
            </a:r>
            <a:r>
              <a:rPr lang="ru-RU" sz="2000" dirty="0" smtClean="0"/>
              <a:t>лицо из числа иностранных граждан (подданных), которое добровольно вступило  в действующую армию  одной из воюющих </a:t>
            </a:r>
            <a:r>
              <a:rPr lang="ru-RU" sz="2000" dirty="0" smtClean="0"/>
              <a:t>стран, независимо от того, оформлено это индивидуальным </a:t>
            </a:r>
            <a:r>
              <a:rPr lang="ru-RU" sz="2000" i="1" dirty="0" smtClean="0"/>
              <a:t>контрактом(например, легион «</a:t>
            </a:r>
            <a:r>
              <a:rPr lang="ru-RU" sz="2000" i="1" dirty="0" err="1" smtClean="0"/>
              <a:t>Терсио</a:t>
            </a:r>
            <a:r>
              <a:rPr lang="ru-RU" sz="2000" i="1" dirty="0" smtClean="0"/>
              <a:t>») </a:t>
            </a:r>
            <a:r>
              <a:rPr lang="ru-RU" sz="2000" dirty="0" smtClean="0"/>
              <a:t>или происходит на основе соглашения, заключенного государственными органами его </a:t>
            </a:r>
            <a:r>
              <a:rPr lang="ru-RU" sz="2000" i="1" dirty="0" smtClean="0"/>
              <a:t>государства.</a:t>
            </a:r>
            <a:endParaRPr lang="ru-RU" sz="20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5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20B0BC-66AE-4791-813A-800215888BE8}"/>
</file>

<file path=customXml/itemProps2.xml><?xml version="1.0" encoding="utf-8"?>
<ds:datastoreItem xmlns:ds="http://schemas.openxmlformats.org/officeDocument/2006/customXml" ds:itemID="{6FC95E0B-F3C5-4820-90D0-ADD4B089A430}"/>
</file>

<file path=customXml/itemProps3.xml><?xml version="1.0" encoding="utf-8"?>
<ds:datastoreItem xmlns:ds="http://schemas.openxmlformats.org/officeDocument/2006/customXml" ds:itemID="{3AEFF463-E179-4FD1-931D-18176E89968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853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Виды вооруженных конфликтов и правовой статус их участников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вооруженных конфликтов и правовой статус их участников</dc:title>
  <dc:creator>Виктория</dc:creator>
  <cp:lastModifiedBy>Виктория</cp:lastModifiedBy>
  <cp:revision>15</cp:revision>
  <dcterms:created xsi:type="dcterms:W3CDTF">2015-12-01T15:15:51Z</dcterms:created>
  <dcterms:modified xsi:type="dcterms:W3CDTF">2015-12-01T19:42:46Z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